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8" r:id="rId5"/>
    <p:sldId id="270" r:id="rId6"/>
    <p:sldId id="259" r:id="rId7"/>
    <p:sldId id="271" r:id="rId8"/>
    <p:sldId id="258" r:id="rId9"/>
    <p:sldId id="272" r:id="rId10"/>
    <p:sldId id="260" r:id="rId11"/>
    <p:sldId id="273" r:id="rId12"/>
    <p:sldId id="263" r:id="rId13"/>
    <p:sldId id="274" r:id="rId14"/>
    <p:sldId id="265" r:id="rId15"/>
    <p:sldId id="275" r:id="rId16"/>
    <p:sldId id="261" r:id="rId17"/>
    <p:sldId id="276" r:id="rId18"/>
    <p:sldId id="262" r:id="rId19"/>
    <p:sldId id="277" r:id="rId20"/>
    <p:sldId id="266" r:id="rId21"/>
    <p:sldId id="278" r:id="rId22"/>
    <p:sldId id="279" r:id="rId2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994B2C-8E71-891E-8489-5DB102515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3A52675-6DFF-64C2-D442-8DD32F362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220B42-234A-55BD-A09A-82EBD2DCD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DEFD-2812-46AF-B60E-F33268805FD0}" type="datetimeFigureOut">
              <a:rPr kumimoji="1" lang="ja-JP" altLang="en-US" smtClean="0"/>
              <a:t>2024/11/7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6B3E2E6-3FA2-6CEF-446B-5CC202A93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421DD0-3E10-D7C8-7356-50E2F6EA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6D82-895E-4ABE-BF5D-5A6D33C954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138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BB28DB-DD50-633D-2075-3588F0919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77C002C-191C-8A03-2961-D5491DB09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63FAD4-B2CD-C514-15F9-58F845CFB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DEFD-2812-46AF-B60E-F33268805FD0}" type="datetimeFigureOut">
              <a:rPr kumimoji="1" lang="ja-JP" altLang="en-US" smtClean="0"/>
              <a:t>2024/11/7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7BD712-EF57-CFB1-8E05-FA07144A4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03E37D-A78A-7E4B-125C-67C16B779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6D82-895E-4ABE-BF5D-5A6D33C954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6735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82ACF16-D06E-4181-B643-0865E1B651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AC8A754-1CD5-9312-91F6-E481DE7C8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2A0A16-481B-9EC7-86DC-82C26741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DEFD-2812-46AF-B60E-F33268805FD0}" type="datetimeFigureOut">
              <a:rPr kumimoji="1" lang="ja-JP" altLang="en-US" smtClean="0"/>
              <a:t>2024/11/7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6433CA-7CC7-A0E9-69E1-9B56C2C5A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A2D282-E90B-AEAE-E0BD-B4DA5B06C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6D82-895E-4ABE-BF5D-5A6D33C954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26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C8455A-474F-110B-3EA1-731BC1AA8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104C48-7E0D-5581-828B-8E9611E30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6D676F-7B75-4CF5-8CD4-F76B5C552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DEFD-2812-46AF-B60E-F33268805FD0}" type="datetimeFigureOut">
              <a:rPr kumimoji="1" lang="ja-JP" altLang="en-US" smtClean="0"/>
              <a:t>2024/11/7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E63584-E7E2-1BC9-83AE-7156FDA6E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BBCE49C-9A8E-2207-BEA6-AA7E146BE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6D82-895E-4ABE-BF5D-5A6D33C954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8580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BBBCBB-4B1F-1B90-F81D-C5296EA51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C09347A-4E1B-133C-D14D-9568526A4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F00522-5EBB-235E-FB41-A8E8F5107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DEFD-2812-46AF-B60E-F33268805FD0}" type="datetimeFigureOut">
              <a:rPr kumimoji="1" lang="ja-JP" altLang="en-US" smtClean="0"/>
              <a:t>2024/11/7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2FA58A-D155-BDEE-8EE9-70DB55F69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9DDA29-2F09-B57D-7639-CEF392024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6D82-895E-4ABE-BF5D-5A6D33C954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4853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3E2F43-0AF5-95FB-77DE-4746117CF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C2FF95-8C9A-09E6-2DD1-6E902988BE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56E4F08-D5EC-9AC8-20A5-51907A040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F0E5B6B-5E5B-EC53-384D-F14D8B925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DEFD-2812-46AF-B60E-F33268805FD0}" type="datetimeFigureOut">
              <a:rPr kumimoji="1" lang="ja-JP" altLang="en-US" smtClean="0"/>
              <a:t>2024/11/7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81BC1E2-D90E-9093-EC42-AF3D2C171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098640-4773-BAA7-A851-2AEA366CC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6D82-895E-4ABE-BF5D-5A6D33C954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1403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D4983D-0E9A-E9D3-0F02-0FC6F5F0E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DDEC17-051A-F5D8-BA24-92C7E97C9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49080-6D35-305B-C6C7-45B45DF11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9108A30-6A5E-F4CB-A7D5-8BA6DCC955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504EB3E-0EE8-2627-255E-D2FDF463AC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AAF693B-99EF-856C-B070-F9CAEEC60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DEFD-2812-46AF-B60E-F33268805FD0}" type="datetimeFigureOut">
              <a:rPr kumimoji="1" lang="ja-JP" altLang="en-US" smtClean="0"/>
              <a:t>2024/11/7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C8F5538-7062-11B5-800F-4E99E157D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81156F8-19D8-6189-B45F-05F470E11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6D82-895E-4ABE-BF5D-5A6D33C954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5331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C9AB07-C04E-E1FE-BD82-72D18C3B4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9B94E51-7D61-1FA9-97FB-4D0CF368B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DEFD-2812-46AF-B60E-F33268805FD0}" type="datetimeFigureOut">
              <a:rPr kumimoji="1" lang="ja-JP" altLang="en-US" smtClean="0"/>
              <a:t>2024/11/7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90EBE5B-3A6D-FA02-1AA5-D3097AE5A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9319E51-1ED1-79FE-E93F-95942E008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6D82-895E-4ABE-BF5D-5A6D33C954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043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E0F1E25-DBCA-CF51-F961-88F389E07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DEFD-2812-46AF-B60E-F33268805FD0}" type="datetimeFigureOut">
              <a:rPr kumimoji="1" lang="ja-JP" altLang="en-US" smtClean="0"/>
              <a:t>2024/11/7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C122DF7-4892-69D9-DB8A-9C6348EAF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7D8EDB-F2FE-151E-0ED9-BDF4F302B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6D82-895E-4ABE-BF5D-5A6D33C954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815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242AE3-F905-6D0E-4DB6-195B407C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FC89F69-B29F-7E57-DD8A-9CE67F608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7F7670B-5DFB-E231-BAD3-490268EE1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4C1E6E6-7EE6-FFC0-F40C-4D794A21D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DEFD-2812-46AF-B60E-F33268805FD0}" type="datetimeFigureOut">
              <a:rPr kumimoji="1" lang="ja-JP" altLang="en-US" smtClean="0"/>
              <a:t>2024/11/7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9F50B24-06D9-0098-C5E4-A464EB0C1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50F8EBB-FCCF-771A-F83D-77BFFB0BE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6D82-895E-4ABE-BF5D-5A6D33C954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0933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F2A581-8CF6-CD99-73BD-2A87B5364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5C6E7B1-69FE-22B5-8DE5-67446B911A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A981F06-5540-5C75-A2A4-5A59E77AA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706F7F5-8686-80AC-918C-6990F2497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DEFD-2812-46AF-B60E-F33268805FD0}" type="datetimeFigureOut">
              <a:rPr kumimoji="1" lang="ja-JP" altLang="en-US" smtClean="0"/>
              <a:t>2024/11/7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62BEB3E-22DD-DF4E-7BFF-8EF1E3B1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1304D8C-EFA3-E932-B19B-768C210E3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6D82-895E-4ABE-BF5D-5A6D33C954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708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6894030-B368-CA47-7C4A-FFF87B26E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7DAAAA-7FBC-47CD-9B47-00427F5B4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38700E-3C22-824E-F9AA-687F754A6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FDEFD-2812-46AF-B60E-F33268805FD0}" type="datetimeFigureOut">
              <a:rPr kumimoji="1" lang="ja-JP" altLang="en-US" smtClean="0"/>
              <a:t>2024/11/7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75938B-C848-B7AC-E0D9-8D2186E17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132B7A-8ADC-2F18-C703-0173995C74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56D82-895E-4ABE-BF5D-5A6D33C954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534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AFD622-4200-246B-4859-1CC6AD554F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土木クイズ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D5616B6-6F42-C6B8-1F24-47EB80B3DF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重機及び車輌</a:t>
            </a:r>
            <a:r>
              <a:rPr kumimoji="1" lang="ja-JP" altLang="en-US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編　全</a:t>
            </a:r>
            <a:r>
              <a:rPr kumimoji="1" lang="en-US" altLang="ja-JP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10</a:t>
            </a:r>
            <a:r>
              <a:rPr kumimoji="1" lang="ja-JP" altLang="en-US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問</a:t>
            </a:r>
          </a:p>
        </p:txBody>
      </p:sp>
    </p:spTree>
    <p:extLst>
      <p:ext uri="{BB962C8B-B14F-4D97-AF65-F5344CB8AC3E}">
        <p14:creationId xmlns:p14="http://schemas.microsoft.com/office/powerpoint/2010/main" val="1148240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D0DE6F-992E-03BF-F8E6-532EA5EAC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558799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20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この中で除雪能力のないものはどれか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D64DDD-7795-B713-FA86-0B10F9247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97382"/>
            <a:ext cx="10515600" cy="2733963"/>
          </a:xfrm>
        </p:spPr>
        <p:txBody>
          <a:bodyPr>
            <a:normAutofit lnSpcReduction="10000"/>
          </a:bodyPr>
          <a:lstStyle/>
          <a:p>
            <a:r>
              <a:rPr lang="ja-JP" altLang="en-US" sz="2000" dirty="0"/>
              <a:t>①</a:t>
            </a:r>
            <a:endParaRPr lang="en-US" altLang="ja-JP" sz="2000" dirty="0"/>
          </a:p>
          <a:p>
            <a:endParaRPr kumimoji="1" lang="en-US" altLang="ja-JP" sz="2000" dirty="0"/>
          </a:p>
          <a:p>
            <a:endParaRPr kumimoji="1" lang="en-US" altLang="ja-JP" sz="2000" dirty="0"/>
          </a:p>
          <a:p>
            <a:r>
              <a:rPr lang="ja-JP" altLang="en-US" sz="2000" dirty="0"/>
              <a:t>②</a:t>
            </a:r>
            <a:endParaRPr lang="en-US" altLang="ja-JP" sz="2000" dirty="0"/>
          </a:p>
          <a:p>
            <a:endParaRPr lang="en-US" altLang="ja-JP" sz="2000" dirty="0"/>
          </a:p>
          <a:p>
            <a:endParaRPr lang="en-US" altLang="ja-JP" sz="2000" dirty="0"/>
          </a:p>
          <a:p>
            <a:r>
              <a:rPr kumimoji="1" lang="ja-JP" altLang="en-US" sz="2000" dirty="0"/>
              <a:t>③</a:t>
            </a:r>
            <a:endParaRPr kumimoji="1" lang="en-US" altLang="ja-JP" sz="2000" dirty="0"/>
          </a:p>
        </p:txBody>
      </p:sp>
      <p:pic>
        <p:nvPicPr>
          <p:cNvPr id="1028" name="Picture 4" descr="ロータリー除雪車/[除雪関連商品]販売部門/株式会社日の出自動車 ...">
            <a:extLst>
              <a:ext uri="{FF2B5EF4-FFF2-40B4-BE49-F238E27FC236}">
                <a16:creationId xmlns:a16="http://schemas.microsoft.com/office/drawing/2014/main" id="{19C253F7-1514-E971-4374-2A37447C8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7" y="5049432"/>
            <a:ext cx="1266984" cy="98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極東開発、湿塩散布車の新機種発売へ 凍結によるスリップ事故 ...">
            <a:extLst>
              <a:ext uri="{FF2B5EF4-FFF2-40B4-BE49-F238E27FC236}">
                <a16:creationId xmlns:a16="http://schemas.microsoft.com/office/drawing/2014/main" id="{A17E1D39-CC62-2EA1-1B13-68FE5B986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7" y="2938043"/>
            <a:ext cx="1440871" cy="86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ゆきみらい2023 in 会津」に大型トラック「クオン」総輪駆動 ...">
            <a:extLst>
              <a:ext uri="{FF2B5EF4-FFF2-40B4-BE49-F238E27FC236}">
                <a16:creationId xmlns:a16="http://schemas.microsoft.com/office/drawing/2014/main" id="{30FEC33F-4D08-F8D2-4FFB-672FEA81B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273" y="4038256"/>
            <a:ext cx="2281167" cy="87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422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6D6DD1-46BD-4E6B-605C-6B5584944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837" y="2766218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正解は・・・①</a:t>
            </a:r>
          </a:p>
        </p:txBody>
      </p:sp>
    </p:spTree>
    <p:extLst>
      <p:ext uri="{BB962C8B-B14F-4D97-AF65-F5344CB8AC3E}">
        <p14:creationId xmlns:p14="http://schemas.microsoft.com/office/powerpoint/2010/main" val="2247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76933B-E099-9C94-C76A-9D43D4200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20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左からそれぞれの重機の名称を答えよ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06B4F29-A3A8-5BB8-6B64-1D899112E6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①</a:t>
            </a:r>
            <a:endParaRPr kumimoji="1" lang="en-US" altLang="ja-JP" dirty="0"/>
          </a:p>
          <a:p>
            <a:r>
              <a:rPr lang="ja-JP" altLang="en-US" dirty="0"/>
              <a:t>②</a:t>
            </a:r>
            <a:endParaRPr lang="en-US" altLang="ja-JP" dirty="0"/>
          </a:p>
          <a:p>
            <a:r>
              <a:rPr kumimoji="1" lang="ja-JP" altLang="en-US" dirty="0"/>
              <a:t>③</a:t>
            </a:r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1026" name="Picture 2" descr="事業内容｜株式会社吉浦HD">
            <a:extLst>
              <a:ext uri="{FF2B5EF4-FFF2-40B4-BE49-F238E27FC236}">
                <a16:creationId xmlns:a16="http://schemas.microsoft.com/office/drawing/2014/main" id="{275DED6B-850D-B357-6044-981F9BBBE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382" y="2386012"/>
            <a:ext cx="2042808" cy="150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厳選】大型のおすすめボーリングマシンは？-Bori-Hori-">
            <a:extLst>
              <a:ext uri="{FF2B5EF4-FFF2-40B4-BE49-F238E27FC236}">
                <a16:creationId xmlns:a16="http://schemas.microsoft.com/office/drawing/2014/main" id="{7E26094A-DD7A-51B9-3B5F-DA22CDB6A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414" y="2149562"/>
            <a:ext cx="2363932" cy="161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R-130Rf｜加藤製作所">
            <a:extLst>
              <a:ext uri="{FF2B5EF4-FFF2-40B4-BE49-F238E27FC236}">
                <a16:creationId xmlns:a16="http://schemas.microsoft.com/office/drawing/2014/main" id="{7CE06068-6167-C695-9321-FA24A3BB4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570" y="2542263"/>
            <a:ext cx="2166491" cy="135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727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B3858E-7CB4-0409-4F15-9A1C5F639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2729418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正解は・・・</a:t>
            </a:r>
            <a:br>
              <a:rPr kumimoji="1" lang="en-US" altLang="ja-JP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</a:br>
            <a:r>
              <a:rPr kumimoji="1" lang="ja-JP" altLang="en-US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</a:t>
            </a:r>
            <a:r>
              <a:rPr kumimoji="1" lang="ja-JP" altLang="en-US" sz="22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①モータースクレーパー</a:t>
            </a:r>
            <a:br>
              <a:rPr lang="en-US" altLang="ja-JP" sz="22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</a:br>
            <a:r>
              <a:rPr lang="ja-JP" altLang="en-US" sz="22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②ボーリングマシーン</a:t>
            </a:r>
            <a:br>
              <a:rPr lang="en-US" altLang="ja-JP" sz="22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</a:br>
            <a:r>
              <a:rPr lang="ja-JP" altLang="en-US" sz="22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　③ラフテレーンクレーン</a:t>
            </a:r>
            <a:br>
              <a:rPr lang="en-US" altLang="ja-JP" sz="22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</a:br>
            <a:endParaRPr kumimoji="1" lang="ja-JP" altLang="en-US" sz="2200" b="1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864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AADB57-0F0A-B3A0-659F-652A4CD23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26837"/>
            <a:ext cx="10515600" cy="3186546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20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次の乗り物はどんな工事に使われるか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CDCF45-9A11-375B-C63D-EB60BD7E2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95273"/>
            <a:ext cx="10515600" cy="1376218"/>
          </a:xfrm>
        </p:spPr>
        <p:txBody>
          <a:bodyPr>
            <a:normAutofit/>
          </a:bodyPr>
          <a:lstStyle/>
          <a:p>
            <a:r>
              <a:rPr kumimoji="1" lang="ja-JP" altLang="en-US" sz="2000" dirty="0"/>
              <a:t>①コンクリートを扱う工事</a:t>
            </a:r>
            <a:endParaRPr kumimoji="1" lang="en-US" altLang="ja-JP" sz="2000" dirty="0"/>
          </a:p>
          <a:p>
            <a:r>
              <a:rPr lang="ja-JP" altLang="en-US" sz="2000" dirty="0"/>
              <a:t>②アスファルトを扱う工事</a:t>
            </a:r>
            <a:endParaRPr lang="en-US" altLang="ja-JP" sz="2000" dirty="0"/>
          </a:p>
          <a:p>
            <a:r>
              <a:rPr kumimoji="1" lang="ja-JP" altLang="en-US" sz="2000" dirty="0"/>
              <a:t>③木材を扱う工事</a:t>
            </a:r>
          </a:p>
        </p:txBody>
      </p:sp>
      <p:pic>
        <p:nvPicPr>
          <p:cNvPr id="2050" name="Picture 2" descr="4t～8tミキサー | 製品情報 | 極東開発工業株式会社">
            <a:extLst>
              <a:ext uri="{FF2B5EF4-FFF2-40B4-BE49-F238E27FC236}">
                <a16:creationId xmlns:a16="http://schemas.microsoft.com/office/drawing/2014/main" id="{1EDCDF52-F47B-3527-AA8F-B3FB95550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1874645"/>
            <a:ext cx="2270991" cy="148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極東開発工業：新型コンクリートポンプ車 「“HyperCP ...">
            <a:extLst>
              <a:ext uri="{FF2B5EF4-FFF2-40B4-BE49-F238E27FC236}">
                <a16:creationId xmlns:a16="http://schemas.microsoft.com/office/drawing/2014/main" id="{EE066B59-0BE4-9A81-C9DA-889039313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419" y="939611"/>
            <a:ext cx="2270991" cy="248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ダム用機械 &gt; 油圧ショベル目地切り仕様 | 讃岐リース株式会社">
            <a:extLst>
              <a:ext uri="{FF2B5EF4-FFF2-40B4-BE49-F238E27FC236}">
                <a16:creationId xmlns:a16="http://schemas.microsoft.com/office/drawing/2014/main" id="{9D2D4422-5A78-3D0D-F2CA-1B775D97C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410" y="1747276"/>
            <a:ext cx="2423199" cy="161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040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51F2CB-C2A4-8220-CF2F-DED632615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正解は・・・①</a:t>
            </a:r>
          </a:p>
        </p:txBody>
      </p:sp>
    </p:spTree>
    <p:extLst>
      <p:ext uri="{BB962C8B-B14F-4D97-AF65-F5344CB8AC3E}">
        <p14:creationId xmlns:p14="http://schemas.microsoft.com/office/powerpoint/2010/main" val="238717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C42978-6702-4047-0AB1-259E8E6E0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37674"/>
            <a:ext cx="10515600" cy="270625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20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次の重機はどんな工事に使われるか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B2C1078-266E-C4AB-F7E3-B6CA40050D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000" dirty="0"/>
              <a:t>①浚渫工事</a:t>
            </a:r>
            <a:endParaRPr kumimoji="1" lang="en-US" altLang="ja-JP" sz="2000" dirty="0"/>
          </a:p>
          <a:p>
            <a:r>
              <a:rPr lang="ja-JP" altLang="en-US" sz="2000" dirty="0"/>
              <a:t>②塗装工事</a:t>
            </a:r>
            <a:endParaRPr lang="en-US" altLang="ja-JP" sz="2000" dirty="0"/>
          </a:p>
          <a:p>
            <a:r>
              <a:rPr kumimoji="1" lang="ja-JP" altLang="en-US" sz="2000" dirty="0"/>
              <a:t>③舗装工事</a:t>
            </a:r>
          </a:p>
        </p:txBody>
      </p:sp>
      <p:pic>
        <p:nvPicPr>
          <p:cNvPr id="3074" name="Picture 2" descr="道路舗装機械 | 建機（建設機械）・重機レンタルの西尾レントオール">
            <a:extLst>
              <a:ext uri="{FF2B5EF4-FFF2-40B4-BE49-F238E27FC236}">
                <a16:creationId xmlns:a16="http://schemas.microsoft.com/office/drawing/2014/main" id="{CF7EE94D-ED38-62C8-3872-078D08AA3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909" y="1746250"/>
            <a:ext cx="1835232" cy="149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アスファルトフィニッシャ | 住友建機株式会社">
            <a:extLst>
              <a:ext uri="{FF2B5EF4-FFF2-40B4-BE49-F238E27FC236}">
                <a16:creationId xmlns:a16="http://schemas.microsoft.com/office/drawing/2014/main" id="{F8707B0F-D571-5317-6567-B2C620BDB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991" y="1746250"/>
            <a:ext cx="2557318" cy="170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0.09ミニユンボ(チルトブレード仕様) | 町田機工株式会社">
            <a:extLst>
              <a:ext uri="{FF2B5EF4-FFF2-40B4-BE49-F238E27FC236}">
                <a16:creationId xmlns:a16="http://schemas.microsoft.com/office/drawing/2014/main" id="{5B0A1D7F-27B9-2F1D-D555-73A795A0C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218" y="1099127"/>
            <a:ext cx="2329873" cy="232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8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9D4526-6E9C-79E2-5705-41C6D47DA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92" y="2766218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正解は・・・③</a:t>
            </a:r>
          </a:p>
        </p:txBody>
      </p:sp>
    </p:spTree>
    <p:extLst>
      <p:ext uri="{BB962C8B-B14F-4D97-AF65-F5344CB8AC3E}">
        <p14:creationId xmlns:p14="http://schemas.microsoft.com/office/powerpoint/2010/main" val="380368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73004E1-D738-8E8E-2B81-93A7DDB84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84863"/>
          </a:xfrm>
        </p:spPr>
        <p:txBody>
          <a:bodyPr>
            <a:normAutofit/>
          </a:bodyPr>
          <a:lstStyle/>
          <a:p>
            <a:r>
              <a:rPr lang="ja-JP" altLang="en-US" sz="2000" dirty="0"/>
              <a:t>①高所でのコンクリート打ち込み</a:t>
            </a:r>
            <a:endParaRPr lang="en-US" altLang="ja-JP" sz="2000" dirty="0"/>
          </a:p>
          <a:p>
            <a:r>
              <a:rPr kumimoji="1" lang="ja-JP" altLang="en-US" sz="2000" dirty="0"/>
              <a:t>②</a:t>
            </a:r>
            <a:r>
              <a:rPr lang="ja-JP" altLang="en-US" sz="2000" dirty="0"/>
              <a:t>採石、採掘、解体、掘削</a:t>
            </a:r>
            <a:endParaRPr kumimoji="1" lang="en-US" altLang="ja-JP" sz="2000" dirty="0"/>
          </a:p>
          <a:p>
            <a:r>
              <a:rPr lang="ja-JP" altLang="en-US" sz="2000" dirty="0"/>
              <a:t>③積み込み、運搬</a:t>
            </a:r>
            <a:endParaRPr kumimoji="1" lang="ja-JP" altLang="en-US" sz="20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00D42CE-A635-6887-0BBC-A4B78BE3A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82256"/>
            <a:ext cx="10515600" cy="2866158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20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この重機の作業内容はなにか</a:t>
            </a:r>
          </a:p>
        </p:txBody>
      </p:sp>
      <p:pic>
        <p:nvPicPr>
          <p:cNvPr id="4102" name="Picture 6" descr="4ブームドリルジャンボ | 技術・サービス | 熊谷組">
            <a:extLst>
              <a:ext uri="{FF2B5EF4-FFF2-40B4-BE49-F238E27FC236}">
                <a16:creationId xmlns:a16="http://schemas.microsoft.com/office/drawing/2014/main" id="{71DB3059-FEAF-CCD2-68A1-FC8C7D1F2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604" y="1099127"/>
            <a:ext cx="4236050" cy="247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381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C2DD5D-6ACD-1CD5-D715-C6A9E6E0A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正解は・・・②</a:t>
            </a:r>
          </a:p>
        </p:txBody>
      </p:sp>
    </p:spTree>
    <p:extLst>
      <p:ext uri="{BB962C8B-B14F-4D97-AF65-F5344CB8AC3E}">
        <p14:creationId xmlns:p14="http://schemas.microsoft.com/office/powerpoint/2010/main" val="365187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B251B6-404C-5F6D-41AA-D3687B2F89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20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①</a:t>
            </a:r>
            <a:r>
              <a:rPr lang="ja-JP" altLang="en-US" sz="20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モーターグレーダー</a:t>
            </a:r>
            <a:endParaRPr kumimoji="1" lang="en-US" altLang="ja-JP" sz="20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lang="ja-JP" altLang="en-US" sz="20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②ブルドーザー</a:t>
            </a:r>
            <a:endParaRPr lang="en-US" altLang="ja-JP" sz="20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kumimoji="1" lang="ja-JP" altLang="en-US" sz="20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③ホイールローダー</a:t>
            </a:r>
            <a:endParaRPr kumimoji="1" lang="en-US" altLang="ja-JP" sz="20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3494CDD-48B7-E574-221D-65F495601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20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この</a:t>
            </a:r>
            <a:r>
              <a:rPr lang="ja-JP" altLang="en-US" sz="20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重機の名前は次のうちどれか</a:t>
            </a:r>
            <a:endParaRPr kumimoji="1" lang="ja-JP" altLang="en-US" sz="2000" b="1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pic>
        <p:nvPicPr>
          <p:cNvPr id="1026" name="Picture 2" descr="モーターグレーダー | 建設機械 | 商品情報 | コマツ ...">
            <a:extLst>
              <a:ext uri="{FF2B5EF4-FFF2-40B4-BE49-F238E27FC236}">
                <a16:creationId xmlns:a16="http://schemas.microsoft.com/office/drawing/2014/main" id="{22B7D848-EC20-F239-9107-DAEECF673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725" y="1319649"/>
            <a:ext cx="4524984" cy="254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400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D9BFEF-0D2F-6DE8-B2F1-3D84189C8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ja-JP" sz="20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3</a:t>
            </a:r>
            <a:r>
              <a:rPr kumimoji="1" lang="ja-JP" altLang="en-US" sz="20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つの乗り物に共通する特徴はなにか</a:t>
            </a:r>
            <a:endParaRPr kumimoji="1" lang="en-US" altLang="ja-JP" sz="2000" b="1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27C00D-601A-5314-B191-5F7B47C7FA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000" dirty="0"/>
              <a:t>①全ての乗り物がクローラ（無限軌道履帯）である</a:t>
            </a:r>
            <a:endParaRPr kumimoji="1" lang="en-US" altLang="ja-JP" sz="2000" dirty="0"/>
          </a:p>
          <a:p>
            <a:r>
              <a:rPr lang="ja-JP" altLang="en-US" sz="2000" dirty="0"/>
              <a:t>②荷台が傾くことで、人力なしで積荷を降ろすことができる</a:t>
            </a:r>
            <a:endParaRPr lang="en-US" altLang="ja-JP" sz="2000" dirty="0"/>
          </a:p>
          <a:p>
            <a:r>
              <a:rPr kumimoji="1" lang="ja-JP" altLang="en-US" sz="2000" dirty="0"/>
              <a:t>③燃料はガソリンである</a:t>
            </a:r>
          </a:p>
        </p:txBody>
      </p:sp>
      <p:pic>
        <p:nvPicPr>
          <p:cNvPr id="5124" name="Picture 4" descr="2t～3tダンプのレンタル | 株式会社レント | 産機・建機レンタル">
            <a:extLst>
              <a:ext uri="{FF2B5EF4-FFF2-40B4-BE49-F238E27FC236}">
                <a16:creationId xmlns:a16="http://schemas.microsoft.com/office/drawing/2014/main" id="{E22298ED-84B9-184E-BC5E-8EBCCAC0F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488" y="2295919"/>
            <a:ext cx="1783285" cy="144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大型クローラ運搬車 - 【株式会社アテックス】電動車いす・動力 ...">
            <a:extLst>
              <a:ext uri="{FF2B5EF4-FFF2-40B4-BE49-F238E27FC236}">
                <a16:creationId xmlns:a16="http://schemas.microsoft.com/office/drawing/2014/main" id="{6F9398EB-6D59-96C5-AC92-8A08C2D3C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142" y="1709738"/>
            <a:ext cx="2246368" cy="262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レンタル クローラダンプ｜商品情報｜コマツカスタマーサポート ...">
            <a:extLst>
              <a:ext uri="{FF2B5EF4-FFF2-40B4-BE49-F238E27FC236}">
                <a16:creationId xmlns:a16="http://schemas.microsoft.com/office/drawing/2014/main" id="{536D8F1F-5F5F-41DC-39A4-0C07EC638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294" y="2325266"/>
            <a:ext cx="2524353" cy="142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886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4C0311-6A76-E8C2-2111-CAE0CBCC5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正解は・・・②</a:t>
            </a:r>
          </a:p>
        </p:txBody>
      </p:sp>
    </p:spTree>
    <p:extLst>
      <p:ext uri="{BB962C8B-B14F-4D97-AF65-F5344CB8AC3E}">
        <p14:creationId xmlns:p14="http://schemas.microsoft.com/office/powerpoint/2010/main" val="287695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3FBDA2-2713-EB04-C895-EFC94D50C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31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24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あなたは何問正解できたでしょうか。次回もお楽しみに！！</a:t>
            </a:r>
          </a:p>
        </p:txBody>
      </p:sp>
    </p:spTree>
    <p:extLst>
      <p:ext uri="{BB962C8B-B14F-4D97-AF65-F5344CB8AC3E}">
        <p14:creationId xmlns:p14="http://schemas.microsoft.com/office/powerpoint/2010/main" val="1866825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D0E9DC-E736-BD42-2D8E-8662DCD22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7198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正解は・・・①</a:t>
            </a:r>
          </a:p>
        </p:txBody>
      </p:sp>
    </p:spTree>
    <p:extLst>
      <p:ext uri="{BB962C8B-B14F-4D97-AF65-F5344CB8AC3E}">
        <p14:creationId xmlns:p14="http://schemas.microsoft.com/office/powerpoint/2010/main" val="337442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A02C58-C023-3DB3-C158-AD9DE8126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5345"/>
            <a:ext cx="10515600" cy="2987964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20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この重機の作業内容はなにか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3DB227-3CA5-E305-256D-6A7B8CE93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25818"/>
            <a:ext cx="10515600" cy="1126837"/>
          </a:xfrm>
        </p:spPr>
        <p:txBody>
          <a:bodyPr>
            <a:normAutofit lnSpcReduction="10000"/>
          </a:bodyPr>
          <a:lstStyle/>
          <a:p>
            <a:r>
              <a:rPr kumimoji="1" lang="ja-JP" altLang="en-US" sz="2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①コンクリート舗装作業において、コンクリートを均等に転圧する能力を有している</a:t>
            </a:r>
            <a:endParaRPr kumimoji="1" lang="en-US" altLang="ja-JP" sz="20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kumimoji="1" lang="ja-JP" altLang="en-US" sz="2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②他の重機の運搬をする能力を有している</a:t>
            </a:r>
            <a:endParaRPr kumimoji="1" lang="en-US" altLang="ja-JP" sz="20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2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③</a:t>
            </a:r>
            <a:r>
              <a:rPr lang="ja-JP" altLang="en-US" sz="20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アスファルト合材を定められた舗装幅と厚さに敷きならして、締め固める能力を有している</a:t>
            </a:r>
            <a:endParaRPr lang="en-US" altLang="ja-JP" sz="2000" dirty="0">
              <a:solidFill>
                <a:schemeClr val="tx1">
                  <a:lumMod val="50000"/>
                  <a:lumOff val="50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endParaRPr lang="en-US" altLang="ja-JP" dirty="0">
              <a:solidFill>
                <a:schemeClr val="accent3"/>
              </a:solidFill>
            </a:endParaRPr>
          </a:p>
          <a:p>
            <a:endParaRPr kumimoji="1" lang="en-US" altLang="ja-JP" dirty="0">
              <a:solidFill>
                <a:schemeClr val="accent3"/>
              </a:solidFill>
            </a:endParaRPr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2052" name="Picture 4" descr="フィニッシャー 6.0m｜道路・整地・保安｜取扱商品｜ソクト ...">
            <a:extLst>
              <a:ext uri="{FF2B5EF4-FFF2-40B4-BE49-F238E27FC236}">
                <a16:creationId xmlns:a16="http://schemas.microsoft.com/office/drawing/2014/main" id="{2859AAEB-0F7B-21D6-13AA-FEF0D7527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627" y="1179256"/>
            <a:ext cx="4926446" cy="224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66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21AA4B-D2F7-799B-2A14-791D4819A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正解は・・・③</a:t>
            </a:r>
          </a:p>
        </p:txBody>
      </p:sp>
    </p:spTree>
    <p:extLst>
      <p:ext uri="{BB962C8B-B14F-4D97-AF65-F5344CB8AC3E}">
        <p14:creationId xmlns:p14="http://schemas.microsoft.com/office/powerpoint/2010/main" val="292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AF8F2C-EBDE-990A-C3F1-6B3198E35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627062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20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地面に溝を掘る能力に特化している重機は次のうちどれか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2B2390D-2361-9E67-41FC-D465DF9A1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60073"/>
            <a:ext cx="10515600" cy="3429577"/>
          </a:xfrm>
        </p:spPr>
        <p:txBody>
          <a:bodyPr/>
          <a:lstStyle/>
          <a:p>
            <a:endParaRPr kumimoji="1" lang="en-US" altLang="ja-JP" dirty="0"/>
          </a:p>
          <a:p>
            <a:r>
              <a:rPr kumimoji="1" lang="ja-JP" altLang="en-US" dirty="0"/>
              <a:t>①トレンチャー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②油圧ブレーカー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③クラムシェル</a:t>
            </a:r>
            <a:endParaRPr kumimoji="1" lang="ja-JP" altLang="en-US" dirty="0"/>
          </a:p>
        </p:txBody>
      </p:sp>
      <p:pic>
        <p:nvPicPr>
          <p:cNvPr id="3076" name="Picture 4" descr="トレンチャー – ワールド開発工業株式会社">
            <a:extLst>
              <a:ext uri="{FF2B5EF4-FFF2-40B4-BE49-F238E27FC236}">
                <a16:creationId xmlns:a16="http://schemas.microsoft.com/office/drawing/2014/main" id="{ECB6DDE8-A5D3-D6B2-7D7F-09D36571E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835" y="2499346"/>
            <a:ext cx="2282303" cy="142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油圧ブレーカー｜商品情報｜コマツカスタマーサポート株式会社">
            <a:extLst>
              <a:ext uri="{FF2B5EF4-FFF2-40B4-BE49-F238E27FC236}">
                <a16:creationId xmlns:a16="http://schemas.microsoft.com/office/drawing/2014/main" id="{8DBDDFCC-D949-533E-4049-D11F6F1EF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876" y="3581484"/>
            <a:ext cx="1295561" cy="114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KE-1500III(クラムシェル仕様)｜加藤製作所">
            <a:extLst>
              <a:ext uri="{FF2B5EF4-FFF2-40B4-BE49-F238E27FC236}">
                <a16:creationId xmlns:a16="http://schemas.microsoft.com/office/drawing/2014/main" id="{6300695B-2649-9C92-52A7-218491790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525" y="4721599"/>
            <a:ext cx="1002912" cy="116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167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9DBD20-CDCA-384A-C74A-D4DD7C727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正解は・・・①</a:t>
            </a:r>
          </a:p>
        </p:txBody>
      </p:sp>
    </p:spTree>
    <p:extLst>
      <p:ext uri="{BB962C8B-B14F-4D97-AF65-F5344CB8AC3E}">
        <p14:creationId xmlns:p14="http://schemas.microsoft.com/office/powerpoint/2010/main" val="377561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5A70226-724A-663B-4055-0F905F915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210" y="768350"/>
            <a:ext cx="3669579" cy="366957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F898D3F-5E59-B171-A501-07FB6475A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20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この重機の名前は次のうちどれか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6CFD56A-1E58-F818-A999-4B92F3154F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sz="2000" dirty="0"/>
              <a:t>①クローラクレーン</a:t>
            </a:r>
            <a:endParaRPr lang="en-US" altLang="ja-JP" sz="2000" dirty="0"/>
          </a:p>
          <a:p>
            <a:r>
              <a:rPr lang="ja-JP" altLang="en-US" sz="2000" dirty="0"/>
              <a:t>②トラッククレーン</a:t>
            </a:r>
            <a:endParaRPr lang="en-US" altLang="ja-JP" sz="2000" dirty="0"/>
          </a:p>
          <a:p>
            <a:r>
              <a:rPr lang="ja-JP" altLang="en-US" sz="2000" dirty="0"/>
              <a:t>③車両積載形トラッククレーン</a:t>
            </a:r>
            <a:endParaRPr lang="en-US" altLang="ja-JP" sz="20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5D109EF-06A2-FADD-F229-F3936E65B660}"/>
              </a:ext>
            </a:extLst>
          </p:cNvPr>
          <p:cNvSpPr txBox="1"/>
          <p:nvPr/>
        </p:nvSpPr>
        <p:spPr>
          <a:xfrm rot="10800000">
            <a:off x="3719512" y="5014912"/>
            <a:ext cx="47529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1432590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AAFD45-D213-6D80-F9E0-D4F03637B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正解は・・・</a:t>
            </a:r>
            <a:r>
              <a:rPr lang="ja-JP" altLang="en-US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②</a:t>
            </a:r>
            <a:endParaRPr kumimoji="1" lang="ja-JP" altLang="en-US" b="1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258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345</Words>
  <Application>Microsoft Office PowerPoint</Application>
  <PresentationFormat>ワイド画面</PresentationFormat>
  <Paragraphs>63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8" baseType="lpstr">
      <vt:lpstr>BIZ UDP明朝 Medium</vt:lpstr>
      <vt:lpstr>BIZ UD明朝 Medium</vt:lpstr>
      <vt:lpstr>游ゴシック</vt:lpstr>
      <vt:lpstr>游ゴシック Light</vt:lpstr>
      <vt:lpstr>Arial</vt:lpstr>
      <vt:lpstr>Office テーマ</vt:lpstr>
      <vt:lpstr>土木クイズ</vt:lpstr>
      <vt:lpstr>この重機の名前は次のうちどれか</vt:lpstr>
      <vt:lpstr>正解は・・・①</vt:lpstr>
      <vt:lpstr>この重機の作業内容はなにか</vt:lpstr>
      <vt:lpstr>正解は・・・③</vt:lpstr>
      <vt:lpstr>地面に溝を掘る能力に特化している重機は次のうちどれか</vt:lpstr>
      <vt:lpstr>正解は・・・①</vt:lpstr>
      <vt:lpstr>この重機の名前は次のうちどれか</vt:lpstr>
      <vt:lpstr>正解は・・・②</vt:lpstr>
      <vt:lpstr>この中で除雪能力のないものはどれか</vt:lpstr>
      <vt:lpstr>正解は・・・①</vt:lpstr>
      <vt:lpstr>左からそれぞれの重機の名称を答えよ</vt:lpstr>
      <vt:lpstr>正解は・・・ 　①モータースクレーパー 　②ボーリングマシーン 　　③ラフテレーンクレーン </vt:lpstr>
      <vt:lpstr>次の乗り物はどんな工事に使われるか</vt:lpstr>
      <vt:lpstr>正解は・・・①</vt:lpstr>
      <vt:lpstr>次の重機はどんな工事に使われるか</vt:lpstr>
      <vt:lpstr>正解は・・・③</vt:lpstr>
      <vt:lpstr>この重機の作業内容はなにか</vt:lpstr>
      <vt:lpstr>正解は・・・②</vt:lpstr>
      <vt:lpstr>3つの乗り物に共通する特徴はなにか</vt:lpstr>
      <vt:lpstr>正解は・・・②</vt:lpstr>
      <vt:lpstr>あなたは何問正解できたでしょうか。次回もお楽しみに！！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achikoumuten</dc:creator>
  <cp:lastModifiedBy>achikoumuten</cp:lastModifiedBy>
  <cp:revision>30</cp:revision>
  <dcterms:created xsi:type="dcterms:W3CDTF">2024-08-08T06:32:26Z</dcterms:created>
  <dcterms:modified xsi:type="dcterms:W3CDTF">2024-11-07T02:45:03Z</dcterms:modified>
</cp:coreProperties>
</file>